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handoutMasterIdLst>
    <p:handoutMasterId r:id="rId19"/>
  </p:handoutMasterIdLst>
  <p:sldIdLst>
    <p:sldId id="429" r:id="rId5"/>
    <p:sldId id="430" r:id="rId6"/>
    <p:sldId id="431" r:id="rId7"/>
    <p:sldId id="432" r:id="rId8"/>
    <p:sldId id="440" r:id="rId9"/>
    <p:sldId id="441" r:id="rId10"/>
    <p:sldId id="442" r:id="rId11"/>
    <p:sldId id="443" r:id="rId12"/>
    <p:sldId id="434" r:id="rId13"/>
    <p:sldId id="435" r:id="rId14"/>
    <p:sldId id="436" r:id="rId15"/>
    <p:sldId id="433" r:id="rId16"/>
    <p:sldId id="439" r:id="rId17"/>
  </p:sldIdLst>
  <p:sldSz cx="9144000" cy="6858000" type="screen4x3"/>
  <p:notesSz cx="9866313" cy="673576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77" autoAdjust="0"/>
  </p:normalViewPr>
  <p:slideViewPr>
    <p:cSldViewPr snapToGrid="0" snapToObjects="1">
      <p:cViewPr>
        <p:scale>
          <a:sx n="60" d="100"/>
          <a:sy n="60" d="100"/>
        </p:scale>
        <p:origin x="-5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588630" y="0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/>
          <a:lstStyle>
            <a:lvl1pPr algn="r">
              <a:defRPr sz="1200"/>
            </a:lvl1pPr>
          </a:lstStyle>
          <a:p>
            <a:fld id="{50E27316-5766-3D43-802B-589053A4F28D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588630" y="6397806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 anchor="b"/>
          <a:lstStyle>
            <a:lvl1pPr algn="r">
              <a:defRPr sz="1200"/>
            </a:lvl1pPr>
          </a:lstStyle>
          <a:p>
            <a:fld id="{7E2453F5-24A0-EF4B-AD23-106311B03BD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238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/>
          <a:lstStyle>
            <a:lvl1pPr algn="r">
              <a:defRPr sz="1200"/>
            </a:lvl1pPr>
          </a:lstStyle>
          <a:p>
            <a:fld id="{30E91579-3C53-CD43-804F-179BB722BA17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9" tIns="45874" rIns="91749" bIns="4587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749" tIns="45874" rIns="91749" bIns="45874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88630" y="6397806"/>
            <a:ext cx="4275403" cy="336788"/>
          </a:xfrm>
          <a:prstGeom prst="rect">
            <a:avLst/>
          </a:prstGeom>
        </p:spPr>
        <p:txBody>
          <a:bodyPr vert="horz" lIns="91749" tIns="45874" rIns="91749" bIns="45874" rtlCol="0" anchor="b"/>
          <a:lstStyle>
            <a:lvl1pPr algn="r">
              <a:defRPr sz="1200"/>
            </a:lvl1pPr>
          </a:lstStyle>
          <a:p>
            <a:fld id="{EB8ACDC6-102A-9244-96CD-7F30BA095DC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257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424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CDC6-102A-9244-96CD-7F30BA095DCF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2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98170" y="2794020"/>
            <a:ext cx="64008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Etternavn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65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26EE-D0D7-2B4D-9334-FB0EBF043DCC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DC70-45B6-5248-9714-AE001EF67D5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DDF2-AF9E-9043-8B2A-587A6854AB3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177D-F380-4A4D-842E-5C2101813C7A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6E3-28AA-5E40-BBBF-2FBFC7E67311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0655-7A1B-1140-9658-641020A7094A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33A-C20D-5743-8623-71C0F8E8C41B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831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71D-C947-1B4F-AB1F-BDDE39ED8F7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4D28-3219-E941-92E0-F52DC949C6E6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65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2B5-0901-D345-8691-F4D34AE88383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61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288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055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701C-FA4D-644C-83A4-CAE227A059FF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3B8A-167A-FB47-9297-7615BADF4C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5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1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5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18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/>
              <a:pPr/>
              <a:t>22.04.2014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4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692122"/>
            <a:ext cx="82296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19516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4956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495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01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BA6CE-277B-024A-8B1A-BE182A2883E2}" type="datetimeFigureOut">
              <a:rPr lang="nb-NO" smtClean="0"/>
              <a:pPr/>
              <a:t>22.04.2014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50BB-2B74-E846-8BB5-08B0BEE12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344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60889"/>
            <a:ext cx="8229600" cy="2965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err="1" smtClean="0"/>
              <a:t>Fifth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AE0A3B8A-167A-FB47-9297-7615BADF4C5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8347250" cy="1601995"/>
          </a:xfrm>
        </p:spPr>
        <p:txBody>
          <a:bodyPr/>
          <a:lstStyle/>
          <a:p>
            <a:r>
              <a:rPr lang="en-GB" b="1" dirty="0" smtClean="0"/>
              <a:t>Municipal International Cooperation</a:t>
            </a:r>
            <a:endParaRPr lang="en-GB" sz="2400" b="1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498170" y="3798031"/>
            <a:ext cx="6400800" cy="813704"/>
          </a:xfrm>
        </p:spPr>
        <p:txBody>
          <a:bodyPr>
            <a:normAutofit fontScale="92500" lnSpcReduction="20000"/>
          </a:bodyPr>
          <a:lstStyle/>
          <a:p>
            <a:r>
              <a:rPr lang="en-GB" smtClean="0"/>
              <a:t>Bjoern </a:t>
            </a:r>
            <a:r>
              <a:rPr lang="en-GB" dirty="0" smtClean="0"/>
              <a:t>Rongevaer</a:t>
            </a:r>
          </a:p>
          <a:p>
            <a:r>
              <a:rPr lang="en-GB" dirty="0" smtClean="0"/>
              <a:t>Senior Advisor</a:t>
            </a:r>
          </a:p>
          <a:p>
            <a:r>
              <a:rPr lang="en-GB" dirty="0" smtClean="0"/>
              <a:t>KS’ International Projects</a:t>
            </a:r>
            <a:endParaRPr lang="en-GB" dirty="0"/>
          </a:p>
        </p:txBody>
      </p:sp>
      <p:pic>
        <p:nvPicPr>
          <p:cNvPr id="2050" name="Picture 2" descr="https://encrypted-tbn1.gstatic.com/images?q=tbn:ANd9GcSSLtZs228JekEuaKUXEQGPaohWt8yrHRT6MhwrXeqrXoW_vbHQ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852" y="3568443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7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30426"/>
            <a:ext cx="8229600" cy="593878"/>
          </a:xfrm>
        </p:spPr>
        <p:txBody>
          <a:bodyPr/>
          <a:lstStyle/>
          <a:p>
            <a:r>
              <a:rPr lang="en-GB" dirty="0" smtClean="0"/>
              <a:t>Norwegian public aid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02676"/>
            <a:ext cx="8229600" cy="433551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Multilateral</a:t>
            </a:r>
          </a:p>
          <a:p>
            <a:r>
              <a:rPr lang="en-GB" dirty="0" smtClean="0"/>
              <a:t>Bilateral</a:t>
            </a:r>
          </a:p>
          <a:p>
            <a:r>
              <a:rPr lang="en-GB" dirty="0" smtClean="0"/>
              <a:t>Civil society</a:t>
            </a:r>
          </a:p>
          <a:p>
            <a:endParaRPr lang="en-GB" dirty="0"/>
          </a:p>
          <a:p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No specific window for sub-national authorities</a:t>
            </a:r>
          </a:p>
          <a:p>
            <a:pPr lvl="1"/>
            <a:r>
              <a:rPr lang="en-GB" dirty="0" smtClean="0"/>
              <a:t>KS claims development not possible without inclusion of sub-national authorities</a:t>
            </a:r>
          </a:p>
          <a:p>
            <a:pPr lvl="1"/>
            <a:r>
              <a:rPr lang="en-GB" dirty="0" smtClean="0"/>
              <a:t>Claim supported by reports prepared in context of “Post 2015” process</a:t>
            </a:r>
          </a:p>
          <a:p>
            <a:endParaRPr lang="en-GB" dirty="0" smtClean="0"/>
          </a:p>
          <a:p>
            <a:r>
              <a:rPr lang="en-GB" dirty="0" smtClean="0"/>
              <a:t>Budget support</a:t>
            </a:r>
          </a:p>
          <a:p>
            <a:r>
              <a:rPr lang="en-GB" dirty="0" smtClean="0"/>
              <a:t>Programme support</a:t>
            </a:r>
          </a:p>
          <a:p>
            <a:r>
              <a:rPr lang="en-GB" dirty="0" smtClean="0"/>
              <a:t>Grants schemes with annual calls for proposals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1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Norwegian public aid and local governments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Calls under mainly three grants schemes</a:t>
            </a:r>
          </a:p>
          <a:p>
            <a:r>
              <a:rPr lang="en-GB" dirty="0" smtClean="0"/>
              <a:t>Ministry of Foreign Affairs – 1: ODA approved countries members of OSCE and 2: new states Western Balkans</a:t>
            </a:r>
          </a:p>
          <a:p>
            <a:r>
              <a:rPr lang="en-GB" dirty="0" err="1" smtClean="0"/>
              <a:t>Norad</a:t>
            </a:r>
            <a:r>
              <a:rPr lang="en-GB" dirty="0" smtClean="0"/>
              <a:t> – grants scheme for civil society support anywhere outside Europe (now being discontinued for reasons explained later)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8244"/>
            <a:ext cx="8229600" cy="593878"/>
          </a:xfrm>
        </p:spPr>
        <p:txBody>
          <a:bodyPr/>
          <a:lstStyle/>
          <a:p>
            <a:r>
              <a:rPr lang="en-GB" dirty="0" smtClean="0"/>
              <a:t>MIC in Norwegian aid architecture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92123"/>
            <a:ext cx="8229600" cy="455102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Ministry of Foreign previous support to </a:t>
            </a:r>
          </a:p>
          <a:p>
            <a:pPr lvl="1"/>
            <a:r>
              <a:rPr lang="en-GB" dirty="0" smtClean="0"/>
              <a:t>3 ended MIC partnerships in Bosnia-Hercegovina</a:t>
            </a:r>
          </a:p>
          <a:p>
            <a:pPr lvl="1"/>
            <a:r>
              <a:rPr lang="en-GB" dirty="0" smtClean="0"/>
              <a:t>5 ended MIC partnerships in Serbia</a:t>
            </a:r>
          </a:p>
          <a:p>
            <a:r>
              <a:rPr lang="en-GB" dirty="0"/>
              <a:t>Ministry of </a:t>
            </a:r>
            <a:r>
              <a:rPr lang="en-GB" dirty="0" smtClean="0"/>
              <a:t>Foreign currently reviewing</a:t>
            </a:r>
          </a:p>
          <a:p>
            <a:pPr lvl="1"/>
            <a:r>
              <a:rPr lang="en-GB" dirty="0" smtClean="0"/>
              <a:t>Application for 2 new partnerships in Moldova 2014 -2017</a:t>
            </a:r>
          </a:p>
          <a:p>
            <a:pPr lvl="1"/>
            <a:r>
              <a:rPr lang="en-GB" dirty="0" smtClean="0"/>
              <a:t>Application for 2 new partnerships in </a:t>
            </a:r>
            <a:r>
              <a:rPr lang="en-GB" dirty="0"/>
              <a:t>Bosnia-Hercegovina 2014 -2017</a:t>
            </a:r>
            <a:endParaRPr lang="en-GB" dirty="0" smtClean="0"/>
          </a:p>
          <a:p>
            <a:pPr lvl="1"/>
            <a:r>
              <a:rPr lang="en-GB" dirty="0" smtClean="0"/>
              <a:t>Application for 3 new partnerships in </a:t>
            </a:r>
            <a:r>
              <a:rPr lang="en-GB" dirty="0"/>
              <a:t>Serbia 2014 -2017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Norad</a:t>
            </a:r>
            <a:r>
              <a:rPr lang="en-GB" dirty="0" smtClean="0"/>
              <a:t> support since 1996 to </a:t>
            </a:r>
          </a:p>
          <a:p>
            <a:pPr lvl="1"/>
            <a:r>
              <a:rPr lang="en-GB" dirty="0" smtClean="0"/>
              <a:t>Numerous ended partnerships in East Africa or Guatemala</a:t>
            </a:r>
          </a:p>
          <a:p>
            <a:r>
              <a:rPr lang="en-GB" dirty="0" smtClean="0"/>
              <a:t>Application to </a:t>
            </a:r>
            <a:r>
              <a:rPr lang="en-GB" dirty="0" err="1" smtClean="0"/>
              <a:t>Norad</a:t>
            </a:r>
            <a:r>
              <a:rPr lang="en-GB" dirty="0" smtClean="0"/>
              <a:t> for 14 new or continuing partnerships in East Africa and Guatemala only partially approved in April 2014 with a 2014 total phase out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67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51143"/>
            <a:ext cx="8229600" cy="5938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Phase out of current KS MIC programme outside Europe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07628"/>
            <a:ext cx="8229600" cy="427245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Lack of political framework e.g. the European Charter of Local Self-Government (specifying obligations, standards and requiring solidarity</a:t>
            </a:r>
            <a:r>
              <a:rPr lang="nb-NO" dirty="0" smtClean="0"/>
              <a:t>)</a:t>
            </a:r>
          </a:p>
          <a:p>
            <a:r>
              <a:rPr lang="en-GB" dirty="0" smtClean="0"/>
              <a:t>Lack of appropriate source of funding e.g. not suitable for funding under grant scheme for NGO’s development work </a:t>
            </a:r>
          </a:p>
          <a:p>
            <a:pPr lvl="1"/>
            <a:r>
              <a:rPr lang="en-GB" dirty="0" smtClean="0"/>
              <a:t>e.g. municipalities are </a:t>
            </a:r>
          </a:p>
          <a:p>
            <a:pPr lvl="2"/>
            <a:r>
              <a:rPr lang="en-GB" dirty="0" smtClean="0"/>
              <a:t>authorities, </a:t>
            </a:r>
          </a:p>
          <a:p>
            <a:pPr lvl="2"/>
            <a:r>
              <a:rPr lang="en-GB" dirty="0" smtClean="0"/>
              <a:t>part of government and </a:t>
            </a:r>
          </a:p>
          <a:p>
            <a:pPr lvl="2"/>
            <a:r>
              <a:rPr lang="en-GB" dirty="0" smtClean="0"/>
              <a:t>belongs to public sector</a:t>
            </a:r>
          </a:p>
          <a:p>
            <a:r>
              <a:rPr lang="en-GB" dirty="0" smtClean="0"/>
              <a:t>Lack of recognition of civil societies supplementing role, not substitution for weak or failing public authority</a:t>
            </a:r>
          </a:p>
          <a:p>
            <a:r>
              <a:rPr lang="en-GB" dirty="0" smtClean="0"/>
              <a:t>Unrealistic expectation of results of MIC in particular and aid in general – aid as supplement rather then substitute with consequent bearing on sustainability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8244"/>
            <a:ext cx="8229600" cy="593878"/>
          </a:xfrm>
        </p:spPr>
        <p:txBody>
          <a:bodyPr/>
          <a:lstStyle/>
          <a:p>
            <a:r>
              <a:rPr lang="en-GB" dirty="0" smtClean="0"/>
              <a:t>What is MIC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6456"/>
            <a:ext cx="8229600" cy="32302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model for cooperation which defines the</a:t>
            </a:r>
          </a:p>
          <a:p>
            <a:pPr lvl="1"/>
            <a:r>
              <a:rPr lang="en-GB" dirty="0" smtClean="0"/>
              <a:t>Who </a:t>
            </a:r>
          </a:p>
          <a:p>
            <a:pPr lvl="2"/>
            <a:r>
              <a:rPr lang="en-GB" dirty="0" smtClean="0"/>
              <a:t>local authorities working with peers</a:t>
            </a:r>
          </a:p>
          <a:p>
            <a:pPr lvl="1"/>
            <a:r>
              <a:rPr lang="en-GB" dirty="0" smtClean="0"/>
              <a:t>What </a:t>
            </a:r>
          </a:p>
          <a:p>
            <a:pPr lvl="2"/>
            <a:r>
              <a:rPr lang="en-GB" dirty="0" smtClean="0"/>
              <a:t>tasks and responsibility which are prerogatives of local tiers of government in both countries</a:t>
            </a:r>
          </a:p>
          <a:p>
            <a:pPr lvl="2"/>
            <a:r>
              <a:rPr lang="en-GB" dirty="0" smtClean="0"/>
              <a:t>cooperation to support capacity building to promote on-going reforms, excludes recurrent costs and investment</a:t>
            </a:r>
          </a:p>
          <a:p>
            <a:pPr marL="360363" lvl="1" indent="0">
              <a:buNone/>
            </a:pPr>
            <a:endParaRPr lang="en-GB" dirty="0" smtClean="0"/>
          </a:p>
          <a:p>
            <a:r>
              <a:rPr lang="en-GB" dirty="0" smtClean="0"/>
              <a:t>Where – geography does not determine MIC, funds are, however, mostly availably for OECD/DAC classified ODA beneficiary states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5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 for MIC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Council decisions in Norwegian and foreign municipality</a:t>
            </a:r>
          </a:p>
          <a:p>
            <a:r>
              <a:rPr lang="en-GB" dirty="0" smtClean="0"/>
              <a:t>Capacity – new ways leading to learning</a:t>
            </a:r>
          </a:p>
          <a:p>
            <a:r>
              <a:rPr lang="en-GB" dirty="0" smtClean="0"/>
              <a:t>Mutuality – there should be something for everyone although not necessarily the same benefits</a:t>
            </a:r>
          </a:p>
          <a:p>
            <a:r>
              <a:rPr lang="en-GB" dirty="0" smtClean="0"/>
              <a:t>Peers – collaboration between equals</a:t>
            </a:r>
          </a:p>
          <a:p>
            <a:r>
              <a:rPr lang="en-GB" dirty="0" smtClean="0"/>
              <a:t>Public – collaboration on public duties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6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Guidelines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Explaining purpose</a:t>
            </a:r>
          </a:p>
          <a:p>
            <a:r>
              <a:rPr lang="en-GB" dirty="0" smtClean="0"/>
              <a:t>Describing what and how</a:t>
            </a:r>
          </a:p>
          <a:p>
            <a:r>
              <a:rPr lang="en-GB" dirty="0" smtClean="0"/>
              <a:t>Limiting scope and fields of intervention</a:t>
            </a:r>
          </a:p>
          <a:p>
            <a:r>
              <a:rPr lang="en-GB" dirty="0" smtClean="0"/>
              <a:t>Underlining monitoring and reporting requirements</a:t>
            </a:r>
          </a:p>
          <a:p>
            <a:r>
              <a:rPr lang="en-GB" dirty="0" smtClean="0"/>
              <a:t>Situates facility in the context of Norwegian aid policy and aid facilities (relevant grant schemes)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6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8244"/>
            <a:ext cx="8229600" cy="593878"/>
          </a:xfrm>
        </p:spPr>
        <p:txBody>
          <a:bodyPr/>
          <a:lstStyle/>
          <a:p>
            <a:r>
              <a:rPr lang="en-GB" dirty="0" smtClean="0"/>
              <a:t>The role of KS in MIC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07629"/>
            <a:ext cx="8229600" cy="42566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Umbrella grant where KS is re-granting to Norwegian municipalities</a:t>
            </a:r>
          </a:p>
          <a:p>
            <a:r>
              <a:rPr lang="en-GB" dirty="0" smtClean="0"/>
              <a:t>Donors handles package of municipal partnerships with only one grant recipient e.g. KS (reduces bureaucracy for donor)</a:t>
            </a:r>
          </a:p>
          <a:p>
            <a:r>
              <a:rPr lang="en-GB" dirty="0" smtClean="0"/>
              <a:t>KS receives, appraises and assesses applications from Norwegian municipalities </a:t>
            </a:r>
          </a:p>
          <a:p>
            <a:r>
              <a:rPr lang="en-GB" dirty="0" smtClean="0"/>
              <a:t>Appraisal is done according to guidelines for relevant grants scheme</a:t>
            </a:r>
          </a:p>
          <a:p>
            <a:r>
              <a:rPr lang="en-GB" dirty="0" smtClean="0"/>
              <a:t>KS synthesises requests from municipalities into one application to donor</a:t>
            </a:r>
          </a:p>
          <a:p>
            <a:r>
              <a:rPr lang="en-GB" dirty="0" smtClean="0"/>
              <a:t>When application is approved, KS re-grants funds to Norwegian municipalities</a:t>
            </a:r>
          </a:p>
          <a:p>
            <a:r>
              <a:rPr lang="en-GB" dirty="0" smtClean="0"/>
              <a:t>Reporting and results documentation follows same cycle in revers order</a:t>
            </a:r>
          </a:p>
          <a:p>
            <a:r>
              <a:rPr lang="en-GB" dirty="0" smtClean="0"/>
              <a:t>In addition KS counsels participants; provides support through joint meetings; supervises spending and quality of deliverables; and </a:t>
            </a:r>
            <a:r>
              <a:rPr lang="en-GB" dirty="0"/>
              <a:t>assesses learning </a:t>
            </a:r>
            <a:r>
              <a:rPr lang="en-GB" dirty="0" smtClean="0"/>
              <a:t>and results through commissioned studies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52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9448"/>
            <a:ext cx="8229600" cy="614855"/>
          </a:xfrm>
        </p:spPr>
        <p:txBody>
          <a:bodyPr/>
          <a:lstStyle/>
          <a:p>
            <a:r>
              <a:rPr lang="en-GB" dirty="0" smtClean="0"/>
              <a:t>MIC results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1960"/>
            <a:ext cx="8229600" cy="460353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Improved tax collection in Zambia and Kenya municipalities</a:t>
            </a:r>
          </a:p>
          <a:p>
            <a:r>
              <a:rPr lang="en-GB" dirty="0" smtClean="0"/>
              <a:t>Improved handling of toxic waste in Tanzania</a:t>
            </a:r>
          </a:p>
          <a:p>
            <a:r>
              <a:rPr lang="en-GB" dirty="0" smtClean="0"/>
              <a:t>Feasibility on to capturing methane from land fill in Tanzania</a:t>
            </a:r>
          </a:p>
          <a:p>
            <a:r>
              <a:rPr lang="en-GB" dirty="0" smtClean="0"/>
              <a:t>Stronger female participation in municipal elections in Guatemala</a:t>
            </a:r>
          </a:p>
          <a:p>
            <a:r>
              <a:rPr lang="en-GB" dirty="0" smtClean="0"/>
              <a:t>Enhanced waste collection in municipalities in Kenya and Uganda</a:t>
            </a:r>
          </a:p>
          <a:p>
            <a:r>
              <a:rPr lang="en-GB" dirty="0" smtClean="0"/>
              <a:t>Readiness for localising waste incinerator in municipality in Uganda</a:t>
            </a:r>
          </a:p>
          <a:p>
            <a:r>
              <a:rPr lang="en-GB" dirty="0" smtClean="0"/>
              <a:t>Improved coordination between tiers of government on special education needs in Bosnia-Hercegovina</a:t>
            </a:r>
          </a:p>
          <a:p>
            <a:r>
              <a:rPr lang="en-GB" dirty="0" smtClean="0"/>
              <a:t>Improved inter-professional cooperation in municipal administration on universal design and safety in Bosnia-Herzegovina</a:t>
            </a:r>
          </a:p>
          <a:p>
            <a:r>
              <a:rPr lang="en-GB" dirty="0" smtClean="0"/>
              <a:t>Pilot on how to organise selected devolved social services in Serbia</a:t>
            </a:r>
          </a:p>
          <a:p>
            <a:endParaRPr lang="en-GB" dirty="0"/>
          </a:p>
          <a:p>
            <a:r>
              <a:rPr lang="en-GB" dirty="0" smtClean="0"/>
              <a:t>Can local results be brought to scale for national results?</a:t>
            </a:r>
          </a:p>
          <a:p>
            <a:pPr lvl="1"/>
            <a:r>
              <a:rPr lang="en-GB" dirty="0" smtClean="0"/>
              <a:t>Dissemination of experience and learning</a:t>
            </a:r>
          </a:p>
          <a:p>
            <a:pPr lvl="1"/>
            <a:r>
              <a:rPr lang="en-GB" dirty="0" smtClean="0"/>
              <a:t>Dialogue between levels of government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5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</a:t>
            </a:r>
            <a:r>
              <a:rPr lang="en-GB" dirty="0" err="1" smtClean="0"/>
              <a:t>Taveta</a:t>
            </a:r>
            <a:r>
              <a:rPr lang="en-GB" dirty="0" smtClean="0"/>
              <a:t> (Kenya) &amp; </a:t>
            </a:r>
            <a:r>
              <a:rPr lang="en-GB" dirty="0" err="1" smtClean="0"/>
              <a:t>Melhus</a:t>
            </a:r>
            <a:r>
              <a:rPr lang="en-GB" dirty="0" smtClean="0"/>
              <a:t> (Norway)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Moving </a:t>
            </a:r>
            <a:r>
              <a:rPr lang="en-GB" dirty="0" err="1" smtClean="0"/>
              <a:t>Taveta</a:t>
            </a:r>
            <a:r>
              <a:rPr lang="en-GB" dirty="0" smtClean="0"/>
              <a:t> town centre combined with </a:t>
            </a:r>
            <a:r>
              <a:rPr lang="en-GB" dirty="0" err="1" smtClean="0"/>
              <a:t>Mehus’s</a:t>
            </a:r>
            <a:r>
              <a:rPr lang="en-GB" dirty="0" smtClean="0"/>
              <a:t> local approach to urban planning. Key steps included:</a:t>
            </a:r>
          </a:p>
          <a:p>
            <a:pPr lvl="1"/>
            <a:r>
              <a:rPr lang="en-GB" dirty="0" smtClean="0"/>
              <a:t>Sensitising citizens</a:t>
            </a:r>
          </a:p>
          <a:p>
            <a:pPr lvl="1"/>
            <a:r>
              <a:rPr lang="en-GB" dirty="0" smtClean="0"/>
              <a:t>Mobilising citizens</a:t>
            </a:r>
          </a:p>
          <a:p>
            <a:pPr lvl="1"/>
            <a:r>
              <a:rPr lang="en-GB" dirty="0" smtClean="0"/>
              <a:t>Identify site for new town</a:t>
            </a:r>
          </a:p>
          <a:p>
            <a:pPr lvl="1"/>
            <a:r>
              <a:rPr lang="en-GB" dirty="0" smtClean="0"/>
              <a:t>Improving as compared to conditions in old town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7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72510"/>
            <a:ext cx="8229600" cy="630621"/>
          </a:xfrm>
        </p:spPr>
        <p:txBody>
          <a:bodyPr/>
          <a:lstStyle/>
          <a:p>
            <a:r>
              <a:rPr lang="en-GB" dirty="0"/>
              <a:t>Case study: </a:t>
            </a:r>
            <a:r>
              <a:rPr lang="en-GB" dirty="0" err="1"/>
              <a:t>Taveta</a:t>
            </a:r>
            <a:r>
              <a:rPr lang="en-GB" dirty="0"/>
              <a:t> (Kenya) &amp; </a:t>
            </a:r>
            <a:r>
              <a:rPr lang="en-GB" dirty="0" err="1"/>
              <a:t>Melhus</a:t>
            </a:r>
            <a:r>
              <a:rPr lang="en-GB" dirty="0"/>
              <a:t> (Norway)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1241"/>
            <a:ext cx="8229600" cy="5060731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Identifying assets</a:t>
            </a:r>
          </a:p>
          <a:p>
            <a:r>
              <a:rPr lang="en-GB" dirty="0" smtClean="0"/>
              <a:t>Open bottom-up planning process</a:t>
            </a:r>
          </a:p>
          <a:p>
            <a:r>
              <a:rPr lang="en-GB" dirty="0"/>
              <a:t>Upgrading infrastructure</a:t>
            </a:r>
          </a:p>
          <a:p>
            <a:pPr lvl="1"/>
            <a:r>
              <a:rPr lang="en-GB" dirty="0"/>
              <a:t>Housing (previous slums)</a:t>
            </a:r>
          </a:p>
          <a:p>
            <a:pPr lvl="1"/>
            <a:r>
              <a:rPr lang="en-GB" dirty="0"/>
              <a:t>Market</a:t>
            </a:r>
          </a:p>
          <a:p>
            <a:pPr lvl="1"/>
            <a:r>
              <a:rPr lang="en-GB" dirty="0"/>
              <a:t>Transportation</a:t>
            </a:r>
          </a:p>
          <a:p>
            <a:pPr lvl="1"/>
            <a:r>
              <a:rPr lang="en-GB" dirty="0"/>
              <a:t>Water supply</a:t>
            </a:r>
          </a:p>
          <a:p>
            <a:pPr lvl="1"/>
            <a:r>
              <a:rPr lang="en-GB" dirty="0"/>
              <a:t>Drainage</a:t>
            </a:r>
          </a:p>
          <a:p>
            <a:pPr lvl="1"/>
            <a:r>
              <a:rPr lang="en-GB" dirty="0"/>
              <a:t>Sewage</a:t>
            </a:r>
          </a:p>
          <a:p>
            <a:pPr lvl="1"/>
            <a:r>
              <a:rPr lang="en-GB" dirty="0"/>
              <a:t>Solid </a:t>
            </a:r>
            <a:r>
              <a:rPr lang="en-GB" dirty="0" smtClean="0"/>
              <a:t>waste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Advantages </a:t>
            </a:r>
            <a:r>
              <a:rPr lang="en-GB" dirty="0"/>
              <a:t>for </a:t>
            </a:r>
            <a:r>
              <a:rPr lang="en-GB" dirty="0" err="1"/>
              <a:t>Taveta</a:t>
            </a:r>
            <a:endParaRPr lang="en-GB" dirty="0"/>
          </a:p>
          <a:p>
            <a:pPr lvl="1"/>
            <a:r>
              <a:rPr lang="en-GB" dirty="0"/>
              <a:t>Ownership by local residents</a:t>
            </a:r>
          </a:p>
          <a:p>
            <a:pPr lvl="1"/>
            <a:r>
              <a:rPr lang="en-GB" dirty="0"/>
              <a:t>Improvements of infrastructure and </a:t>
            </a:r>
            <a:r>
              <a:rPr lang="en-GB" dirty="0" smtClean="0"/>
              <a:t>services</a:t>
            </a:r>
            <a:endParaRPr lang="en-GB" dirty="0"/>
          </a:p>
          <a:p>
            <a:r>
              <a:rPr lang="en-GB" dirty="0" smtClean="0"/>
              <a:t>Advantages for </a:t>
            </a:r>
            <a:r>
              <a:rPr lang="en-GB" dirty="0" err="1" smtClean="0"/>
              <a:t>Melhus</a:t>
            </a:r>
            <a:endParaRPr lang="en-GB" dirty="0" smtClean="0"/>
          </a:p>
          <a:p>
            <a:pPr lvl="1"/>
            <a:r>
              <a:rPr lang="en-GB" dirty="0" smtClean="0"/>
              <a:t>Improved “brand”</a:t>
            </a:r>
          </a:p>
          <a:p>
            <a:pPr lvl="1"/>
            <a:r>
              <a:rPr lang="en-GB" dirty="0" smtClean="0"/>
              <a:t>More interesting employer</a:t>
            </a:r>
          </a:p>
          <a:p>
            <a:pPr lvl="1"/>
            <a:r>
              <a:rPr lang="en-GB" dirty="0" smtClean="0"/>
              <a:t>Retention of competencies</a:t>
            </a:r>
          </a:p>
        </p:txBody>
      </p:sp>
    </p:spTree>
    <p:extLst>
      <p:ext uri="{BB962C8B-B14F-4D97-AF65-F5344CB8AC3E}">
        <p14:creationId xmlns:p14="http://schemas.microsoft.com/office/powerpoint/2010/main" val="230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77722"/>
            <a:ext cx="8229600" cy="593878"/>
          </a:xfrm>
        </p:spPr>
        <p:txBody>
          <a:bodyPr/>
          <a:lstStyle/>
          <a:p>
            <a:r>
              <a:rPr lang="en-GB" dirty="0" smtClean="0"/>
              <a:t>Norwegian public aid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60786"/>
            <a:ext cx="8229600" cy="443011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112 countries on OECD/DAC list of ODA approved countries</a:t>
            </a:r>
          </a:p>
          <a:p>
            <a:r>
              <a:rPr lang="en-GB" dirty="0" smtClean="0"/>
              <a:t>NOK 30 billions equals EUR 3,6 billions</a:t>
            </a:r>
          </a:p>
          <a:p>
            <a:r>
              <a:rPr lang="en-GB" dirty="0" smtClean="0"/>
              <a:t>1 % of GDP</a:t>
            </a:r>
          </a:p>
          <a:p>
            <a:r>
              <a:rPr lang="en-GB" dirty="0" smtClean="0"/>
              <a:t>Ministry of Foreign Affairs 66 %</a:t>
            </a:r>
          </a:p>
          <a:p>
            <a:r>
              <a:rPr lang="en-GB" dirty="0" smtClean="0"/>
              <a:t>Intergovernmental organisations including UN agencies, UN programmes and WB 16 %</a:t>
            </a:r>
          </a:p>
          <a:p>
            <a:r>
              <a:rPr lang="en-GB" dirty="0" err="1" smtClean="0"/>
              <a:t>Norad</a:t>
            </a:r>
            <a:r>
              <a:rPr lang="en-GB" dirty="0" smtClean="0"/>
              <a:t> 14 %</a:t>
            </a:r>
          </a:p>
          <a:p>
            <a:endParaRPr lang="en-GB" dirty="0"/>
          </a:p>
          <a:p>
            <a:r>
              <a:rPr lang="en-GB" dirty="0" smtClean="0"/>
              <a:t>Change in policy with new government</a:t>
            </a:r>
          </a:p>
          <a:p>
            <a:pPr lvl="1"/>
            <a:r>
              <a:rPr lang="en-GB" dirty="0" smtClean="0"/>
              <a:t>Fewer recipients</a:t>
            </a:r>
          </a:p>
          <a:p>
            <a:pPr lvl="1"/>
            <a:r>
              <a:rPr lang="en-GB" dirty="0" smtClean="0"/>
              <a:t>Stronger linkage foreign policy and aid = international relations</a:t>
            </a:r>
          </a:p>
          <a:p>
            <a:pPr lvl="1"/>
            <a:r>
              <a:rPr lang="en-GB" dirty="0" smtClean="0"/>
              <a:t>Combining trade and aid </a:t>
            </a:r>
          </a:p>
          <a:p>
            <a:pPr lvl="1"/>
            <a:r>
              <a:rPr lang="en-GB" dirty="0" smtClean="0"/>
              <a:t>Reinforcing results documentation – without debate on role of aid (e.g. supplement rather then substitute) and legitimate results expectations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5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4411</TotalTime>
  <Words>872</Words>
  <Application>Microsoft Office PowerPoint</Application>
  <PresentationFormat>Předvádění na obrazovce (4:3)</PresentationFormat>
  <Paragraphs>128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KS_slidemaster</vt:lpstr>
      <vt:lpstr>1_KS_slidemaster</vt:lpstr>
      <vt:lpstr>Office Theme</vt:lpstr>
      <vt:lpstr>Office Theme</vt:lpstr>
      <vt:lpstr>Municipal International Cooperation</vt:lpstr>
      <vt:lpstr>What is MIC</vt:lpstr>
      <vt:lpstr>Considerations for MIC</vt:lpstr>
      <vt:lpstr>Guidelines</vt:lpstr>
      <vt:lpstr>The role of KS in MIC</vt:lpstr>
      <vt:lpstr>MIC results</vt:lpstr>
      <vt:lpstr>Case study: Taveta (Kenya) &amp; Melhus (Norway)</vt:lpstr>
      <vt:lpstr>Case study: Taveta (Kenya) &amp; Melhus (Norway)</vt:lpstr>
      <vt:lpstr>Norwegian public aid</vt:lpstr>
      <vt:lpstr>Norwegian public aid</vt:lpstr>
      <vt:lpstr>Norwegian public aid and local governments</vt:lpstr>
      <vt:lpstr>MIC in Norwegian aid architecture</vt:lpstr>
      <vt:lpstr>Phase out of current KS MIC programme outside Europe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Janičkovičová Jana</cp:lastModifiedBy>
  <cp:revision>247</cp:revision>
  <cp:lastPrinted>2014-03-17T13:10:58Z</cp:lastPrinted>
  <dcterms:created xsi:type="dcterms:W3CDTF">2012-01-12T22:02:15Z</dcterms:created>
  <dcterms:modified xsi:type="dcterms:W3CDTF">2014-04-22T19:43:50Z</dcterms:modified>
</cp:coreProperties>
</file>